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7" r:id="rId2"/>
    <p:sldId id="355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80" r:id="rId17"/>
    <p:sldId id="372" r:id="rId18"/>
    <p:sldId id="373" r:id="rId19"/>
    <p:sldId id="374" r:id="rId20"/>
    <p:sldId id="375" r:id="rId21"/>
    <p:sldId id="376" r:id="rId22"/>
    <p:sldId id="290" r:id="rId23"/>
    <p:sldId id="377" r:id="rId24"/>
    <p:sldId id="378" r:id="rId25"/>
    <p:sldId id="379" r:id="rId26"/>
  </p:sldIdLst>
  <p:sldSz cx="9906000" cy="6858000" type="A4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5548" autoAdjust="0"/>
  </p:normalViewPr>
  <p:slideViewPr>
    <p:cSldViewPr>
      <p:cViewPr varScale="1">
        <p:scale>
          <a:sx n="70" d="100"/>
          <a:sy n="70" d="100"/>
        </p:scale>
        <p:origin x="129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9C753-DAD3-40CF-A7EA-FF9125619540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14568-2491-45B4-8C59-00DE477B2355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15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14568-2491-45B4-8C59-00DE477B2355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001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B75A-CD05-49D9-8A5B-4DF9ADC9B5FD}" type="datetimeFigureOut">
              <a:rPr lang="pt-PT" smtClean="0"/>
              <a:pPr/>
              <a:t>20/08/2019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F2792-0FDE-4D45-92C7-1F8BBC5660E0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8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8.gif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8.gif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8.gif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8.gi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8.gif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8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8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8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2599"/>
          <p:cNvPicPr>
            <a:picLocks noChangeAspect="1" noChangeArrowheads="1"/>
          </p:cNvPicPr>
          <p:nvPr/>
        </p:nvPicPr>
        <p:blipFill>
          <a:blip r:embed="rId3"/>
          <a:srcRect t="22557" b="25587"/>
          <a:stretch>
            <a:fillRect/>
          </a:stretch>
        </p:blipFill>
        <p:spPr bwMode="auto">
          <a:xfrm>
            <a:off x="2738422" y="1928802"/>
            <a:ext cx="6925368" cy="47863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71430" y="251897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ounded Rectangle 9"/>
          <p:cNvSpPr/>
          <p:nvPr/>
        </p:nvSpPr>
        <p:spPr>
          <a:xfrm>
            <a:off x="166655" y="142852"/>
            <a:ext cx="2143140" cy="6572272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8" name="Picture 2" descr="G:\ESTÁGIO\Folhetos\SIMBOLO LIDERA\Logos Definicao mais alta\logos_lidera\2cor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500" y="500042"/>
            <a:ext cx="1714512" cy="686412"/>
          </a:xfrm>
          <a:prstGeom prst="rect">
            <a:avLst/>
          </a:prstGeom>
          <a:noFill/>
        </p:spPr>
      </p:pic>
      <p:pic>
        <p:nvPicPr>
          <p:cNvPr id="17411" name="Picture 3" descr="D:\ESTÁGIO\Folhetos\SIMBOLO LIDERA\logos_&amp;_ppt\selo-A+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924" y="2857496"/>
            <a:ext cx="2026964" cy="2167200"/>
          </a:xfrm>
          <a:prstGeom prst="rect">
            <a:avLst/>
          </a:prstGeom>
          <a:noFill/>
        </p:spPr>
      </p:pic>
      <p:sp>
        <p:nvSpPr>
          <p:cNvPr id="11" name="TextBox 39"/>
          <p:cNvSpPr txBox="1"/>
          <p:nvPr/>
        </p:nvSpPr>
        <p:spPr>
          <a:xfrm>
            <a:off x="166654" y="5019272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  <a:latin typeface="Sansation" pitchFamily="2" charset="0"/>
              </a:rPr>
              <a:t>Certificação</a:t>
            </a:r>
          </a:p>
        </p:txBody>
      </p:sp>
      <p:sp>
        <p:nvSpPr>
          <p:cNvPr id="12" name="TextBox 39"/>
          <p:cNvSpPr txBox="1"/>
          <p:nvPr/>
        </p:nvSpPr>
        <p:spPr>
          <a:xfrm>
            <a:off x="166654" y="632041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Sansation" pitchFamily="2" charset="0"/>
              </a:rPr>
              <a:t>www.lidera.info</a:t>
            </a:r>
          </a:p>
        </p:txBody>
      </p:sp>
      <p:sp>
        <p:nvSpPr>
          <p:cNvPr id="13" name="TextBox 39"/>
          <p:cNvSpPr txBox="1"/>
          <p:nvPr/>
        </p:nvSpPr>
        <p:spPr>
          <a:xfrm>
            <a:off x="2309794" y="428604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pt-PT" sz="3000" b="1" dirty="0" smtClean="0">
                <a:solidFill>
                  <a:schemeClr val="bg1"/>
                </a:solidFill>
                <a:latin typeface="Sansation" pitchFamily="2" charset="0"/>
              </a:rPr>
              <a:t>GUIA DE BOAS PRÁTICAS</a:t>
            </a:r>
          </a:p>
          <a:p>
            <a:pPr algn="ctr"/>
            <a:r>
              <a:rPr lang="pt-PT" sz="2400" b="1" dirty="0" smtClean="0">
                <a:solidFill>
                  <a:schemeClr val="bg1"/>
                </a:solidFill>
                <a:latin typeface="Sansation" pitchFamily="2" charset="0"/>
              </a:rPr>
              <a:t>Estação de Campo da Peneda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73728" y="2075577"/>
            <a:ext cx="2340000" cy="175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38478" y="3965643"/>
            <a:ext cx="7560000" cy="160649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CONSUMO DE MATERIAIS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057510"/>
            <a:ext cx="52566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Foram implementadas soluções arquitectónicas que visam o aproveitamento eficaz do espaço disponível, reduzindo assim a necessidade de consumo de materiais. As áreas não funcionais aproveitadas são: vão de escada foi aproveitado para estante; o desvão de cobertura para camarata; e a espessura de parede de pedra para colocar lavatório.</a:t>
            </a:r>
          </a:p>
          <a:p>
            <a:pPr lvl="0" algn="just"/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lvl="0" algn="just"/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Procedeu-se ainda a uma minimização de acabamentos, sem descuidar no aspecto arquitectónico: paredes rebocadas com cimento branco; paredes em painéis </a:t>
            </a:r>
            <a:r>
              <a:rPr lang="pt-PT" sz="1200" i="1" dirty="0" smtClean="0">
                <a:solidFill>
                  <a:srgbClr val="7C7C7C"/>
                </a:solidFill>
                <a:latin typeface="Arial Narrow" pitchFamily="34" charset="0"/>
              </a:rPr>
              <a:t>Fermacell</a:t>
            </a: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com junta e parafuso aparente (minimizando assim a quantidade de betume e tinta); e aplicação de betonilha à base de cimento branco aparente.</a:t>
            </a:r>
            <a:endParaRPr lang="pt-PT" sz="1050" dirty="0" smtClean="0">
              <a:solidFill>
                <a:srgbClr val="7C7C7C"/>
              </a:solidFill>
              <a:latin typeface="Arial Narrow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C21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4" name="Picture 2" descr="IMG_2599"/>
          <p:cNvPicPr>
            <a:picLocks noChangeAspect="1" noChangeArrowheads="1"/>
          </p:cNvPicPr>
          <p:nvPr/>
        </p:nvPicPr>
        <p:blipFill>
          <a:blip r:embed="rId6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65139" y="2241827"/>
            <a:ext cx="2340000" cy="312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MATERIAIS LOCAIS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176797"/>
            <a:ext cx="4953000" cy="338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Procedendo à utilização de materiais locais, estes dividem-se em duas categorias principais: os que são provenientes do próprio edifício e da sua envolvente imediata, e os materiais novos que foram adquiridos a uma distância relativamente reduzida (tendo em conta de que se trata de uma casa relativamente isolada).</a:t>
            </a:r>
          </a:p>
          <a:p>
            <a:pPr algn="just">
              <a:lnSpc>
                <a:spcPct val="150000"/>
              </a:lnSpc>
            </a:pPr>
            <a:endParaRPr lang="pt-PT" sz="105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Cerca de 75% do material que já existia do edifício foi aproveitado (madeira, telha e pedra). Alguma materiais adicionais, como a pedra e a madeira, foram obtidos na envolvente imediata, nomeadamente num afloramento rochoso e  num carvalhal a montante da casa.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Os materiais novos foram adquiridos maioritariamente no concelho de Braga, a menos de 100Km.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C22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3" name="Picture 2" descr="IMG_2599"/>
          <p:cNvPicPr>
            <a:picLocks noChangeAspect="1" noChangeArrowheads="1"/>
          </p:cNvPicPr>
          <p:nvPr/>
        </p:nvPicPr>
        <p:blipFill>
          <a:blip r:embed="rId5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53264" y="2238304"/>
            <a:ext cx="2340000" cy="31339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MATERIAIS RECICLADOS E RENOVÁVEIS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071678"/>
            <a:ext cx="5256646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Nesta vertente, foram reutilizados materiais provenientes tanto do edifício pré-existente, como também de outras localidades (mais de 50% do valor total de materiais utilizados), nomeadamente: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 Paredes exteriores de pedra de granito;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 Telha de Marselha (reutilizada em cerca de 90%);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 Pedra proveniente das abertura de vãos, da demolição da laje da lareira, e da demolição da parede do telheiro, tendo sido aproveitada para pavimento do telheiro, e tanque de retenção e ainda remate superior do telheiro e bancos exteriores;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 Barrotes de carvalho provenientes da estrutura do telhado e do piso que foram inteiramente utilizados no telheiro;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 Cacos de azulejos provenientes de outras obras para o revestimento das paredes das casas de banho; 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 Pedra de mármore, e uma banheira de hidromassagem provenientes de outras demolições;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 Painéis </a:t>
            </a:r>
            <a:r>
              <a:rPr lang="pt-BR" sz="1200" i="1" dirty="0" err="1" smtClean="0">
                <a:solidFill>
                  <a:srgbClr val="7C7C7C"/>
                </a:solidFill>
                <a:latin typeface="Arial Narrow" pitchFamily="34" charset="0"/>
              </a:rPr>
              <a:t>Fermacell</a:t>
            </a: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 com 20% de papel reciclado que são facilmente reutilizáveis / amovíveis.</a:t>
            </a:r>
            <a:endParaRPr lang="pt-BR" sz="1050" dirty="0" smtClean="0">
              <a:solidFill>
                <a:srgbClr val="7C7C7C"/>
              </a:solidFill>
              <a:latin typeface="Arial Narrow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C23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3" name="Picture 2" descr="IMG_2599"/>
          <p:cNvPicPr>
            <a:picLocks noChangeAspect="1" noChangeArrowheads="1"/>
          </p:cNvPicPr>
          <p:nvPr/>
        </p:nvPicPr>
        <p:blipFill>
          <a:blip r:embed="rId5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PRODUÇÃO DE RESÍDUOS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66852" y="2889120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Ao se criarem meios para a instalação de sistemas de reciclagem no local, foi possível reduzir a produção de resíduos em cerca de 50% (de um valor médio de 452Kg/capita.ano) com a compostagem de lixo orgânico, material proveniente da desmatação e cinzas provenientes da queima de </a:t>
            </a:r>
            <a:r>
              <a:rPr lang="pt-PT" sz="12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pellets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e lenha para composto para o jardim. 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C31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739214" y="3429000"/>
            <a:ext cx="85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smtClean="0">
                <a:latin typeface="Arial Narrow" pitchFamily="34" charset="0"/>
              </a:rPr>
              <a:t>Compostor</a:t>
            </a:r>
            <a:endParaRPr lang="pt-PT" sz="1050" dirty="0">
              <a:latin typeface="Arial Narrow" pitchFamily="34" charset="0"/>
            </a:endParaRP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41" name="Picture 2" descr="IMG_2599"/>
          <p:cNvPicPr>
            <a:picLocks noChangeAspect="1" noChangeArrowheads="1"/>
          </p:cNvPicPr>
          <p:nvPr/>
        </p:nvPicPr>
        <p:blipFill>
          <a:blip r:embed="rId4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o 32"/>
          <p:cNvGrpSpPr/>
          <p:nvPr/>
        </p:nvGrpSpPr>
        <p:grpSpPr>
          <a:xfrm>
            <a:off x="5381628" y="2643182"/>
            <a:ext cx="3429024" cy="2395554"/>
            <a:chOff x="5381628" y="2643182"/>
            <a:chExt cx="3429024" cy="23955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 t="2835" r="33824" b="3619"/>
            <a:stretch>
              <a:fillRect/>
            </a:stretch>
          </p:blipFill>
          <p:spPr bwMode="auto">
            <a:xfrm>
              <a:off x="5381628" y="2643182"/>
              <a:ext cx="3214710" cy="235745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/>
            <a:srcRect l="67647" t="2835" r="27941" b="3619"/>
            <a:stretch>
              <a:fillRect/>
            </a:stretch>
          </p:blipFill>
          <p:spPr bwMode="auto">
            <a:xfrm>
              <a:off x="8596338" y="2681282"/>
              <a:ext cx="214314" cy="235745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 descr="32.jpg"/>
          <p:cNvPicPr>
            <a:picLocks noChangeAspect="1"/>
          </p:cNvPicPr>
          <p:nvPr/>
        </p:nvPicPr>
        <p:blipFill>
          <a:blip r:embed="rId2">
            <a:lum bright="10000"/>
          </a:blip>
          <a:srcRect l="48900"/>
          <a:stretch>
            <a:fillRect/>
          </a:stretch>
        </p:blipFill>
        <p:spPr>
          <a:xfrm>
            <a:off x="6953264" y="2928934"/>
            <a:ext cx="2357454" cy="1756800"/>
          </a:xfrm>
          <a:prstGeom prst="roundRect">
            <a:avLst/>
          </a:prstGeom>
        </p:spPr>
      </p:pic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GESTÃO DE RESÍDUOS PERIGOSOS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143116"/>
            <a:ext cx="5185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Para uma melhor eficácia na Gestão de Resíduos Perigosos, foi criado um Manual de Utilizador que possibilita ao residente informação adicional relativamente a este tema, como também foram implementadas algumas medidas, tais como: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Locais para a arrumação segura e adequada das embalagens de limpeza e manutenção;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Locais para a deposição de pilhas recarregáveis;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Locais para a deposição de resíduos perigosos de escritório (tinteiros e semelhantes).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Como medidas de minimização na utilização de produtos nocivos, optou-se por usar lâmpadas recarregáveis, papel higiénico e de impressão reciclado, produtos biodegradáveis (com rótulo ecológico, por ex: marcas </a:t>
            </a:r>
            <a:r>
              <a:rPr lang="pt-PT" sz="12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Starwax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e </a:t>
            </a:r>
            <a:r>
              <a:rPr lang="pt-PT" sz="12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Ecover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) e </a:t>
            </a:r>
            <a:r>
              <a:rPr lang="pt-PT" sz="1200" i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pellets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à base de desperdício de serrações.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C32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3" name="Picture 2" descr="IMG_2599"/>
          <p:cNvPicPr>
            <a:picLocks noChangeAspect="1" noChangeArrowheads="1"/>
          </p:cNvPicPr>
          <p:nvPr/>
        </p:nvPicPr>
        <p:blipFill>
          <a:blip r:embed="rId5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65139" y="2305640"/>
            <a:ext cx="2340000" cy="31000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53511" y="3643314"/>
            <a:ext cx="2335125" cy="175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RECICLAGEM DE RESÍDUOS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66852" y="2094548"/>
            <a:ext cx="5000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Como medidas para a reciclagem de resíduos, foram colocados no interior do edifício recipientes próprios para cada tipo de resíduos. Estes, depois de separados destinam-se a ser depositados no Ecoponto que existe em Castro Laboreiro.</a:t>
            </a: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No exterior do edifício, existe um contentor para a compostagem que se localiza na fachada nascente.</a:t>
            </a:r>
            <a:endParaRPr lang="pt-PT" sz="1050" dirty="0" smtClean="0">
              <a:solidFill>
                <a:srgbClr val="7C7C7C"/>
              </a:solidFill>
              <a:latin typeface="Arial Narrow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C33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38290" y="3638451"/>
            <a:ext cx="2340000" cy="175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40" name="Picture 2" descr="IMG_2599"/>
          <p:cNvPicPr>
            <a:picLocks noChangeAspect="1" noChangeArrowheads="1"/>
          </p:cNvPicPr>
          <p:nvPr/>
        </p:nvPicPr>
        <p:blipFill>
          <a:blip r:embed="rId7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FONTES DE RUÍDO PARA O EXTERIOR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66852" y="2571744"/>
            <a:ext cx="50006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/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Foram consideradas as fontes de ruído durante as fases de construção e operação.</a:t>
            </a:r>
          </a:p>
          <a:p>
            <a:pPr algn="just"/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/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Na fase de construção foi necessário gerar algum ruído, devido ao uso de gerador e utilização pontual de aparelhos como as máquinas de cortar pedra.</a:t>
            </a:r>
          </a:p>
          <a:p>
            <a:pPr algn="just"/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/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Durante a fase de operação, o ruído será absorvido pelo isolamento térmico/acústico ao nível das paredes (grande espessura e com inclusão de madeira em alguns locais) e pavimentos à base de aglomerado negro de cortiça. Os vidros duplos também contribuem para a diminuição do ruído para o exterior.</a:t>
            </a:r>
          </a:p>
          <a:p>
            <a:pPr algn="just"/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/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Foi utilizado ladrilho de cortiça na mezzanine de forma a minimizar a transmissão do som de percussão entre a camarata e a sala de estar/aula. </a:t>
            </a:r>
            <a:endParaRPr lang="pt-PT" sz="1050" dirty="0" smtClean="0">
              <a:solidFill>
                <a:srgbClr val="7C7C7C"/>
              </a:solidFill>
              <a:latin typeface="Arial Narrow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C34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40" name="Picture 2" descr="IMG_2599"/>
          <p:cNvPicPr>
            <a:picLocks noChangeAspect="1" noChangeArrowheads="1"/>
          </p:cNvPicPr>
          <p:nvPr/>
        </p:nvPicPr>
        <p:blipFill>
          <a:blip r:embed="rId4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ESTÁGIO\Folhetos\ImagensA+\ECP\34A.JPG"/>
          <p:cNvPicPr>
            <a:picLocks noChangeAspect="1" noChangeArrowheads="1"/>
          </p:cNvPicPr>
          <p:nvPr/>
        </p:nvPicPr>
        <p:blipFill>
          <a:blip r:embed="rId5" cstate="print"/>
          <a:srcRect r="13235"/>
          <a:stretch>
            <a:fillRect/>
          </a:stretch>
        </p:blipFill>
        <p:spPr bwMode="auto">
          <a:xfrm>
            <a:off x="6980190" y="2043113"/>
            <a:ext cx="2330528" cy="358175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73728" y="2039952"/>
            <a:ext cx="2340000" cy="175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79289" y="3895199"/>
            <a:ext cx="2328878" cy="17466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CAPACIDADE DE CONTROLO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14512" y="2857496"/>
            <a:ext cx="495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Na Estação de Campo da Peneda existem alguns mecanismos de controlo do ambiente interior onde é possível controlar a temperatura, a ventilação natural e a iluminação, como é o caso do recurso a um termostato e ao uso de janelas basculantes.</a:t>
            </a: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O sistema de aquecimento complementar, nomeadamente constituído por toalheiros eléctricos nas casas de banhos e um fogão de sala alimentado a lenha, pode também ser 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controlado</a:t>
            </a:r>
            <a:r>
              <a:rPr lang="pt-PT" sz="105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C43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4" name="Picture 2" descr="IMG_2599"/>
          <p:cNvPicPr>
            <a:picLocks noChangeAspect="1" noChangeArrowheads="1"/>
          </p:cNvPicPr>
          <p:nvPr/>
        </p:nvPicPr>
        <p:blipFill>
          <a:blip r:embed="rId6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06718" y="2476700"/>
            <a:ext cx="2268001" cy="30240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ADAPTABILIDADE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96618" y="2300109"/>
            <a:ext cx="511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Existem alguns pormenores que revelam a capacidade de adaptação de alguns espaços interiores. O facto de haver uma sala de aula/conferências com duplo pé direito, permite que esse espaço seja adaptável a outro tipo de uso. Em caso de uma posterior intervenção, poderá eventualmente vir a ser um prolongamento da sala de estar contígua ou, porventura, uma sala de convívio.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C44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/>
          <a:srcRect t="2307"/>
          <a:stretch>
            <a:fillRect/>
          </a:stretch>
        </p:blipFill>
        <p:spPr bwMode="auto">
          <a:xfrm>
            <a:off x="1847252" y="3786190"/>
            <a:ext cx="1748426" cy="17145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/>
          <a:srcRect t="2307"/>
          <a:stretch>
            <a:fillRect/>
          </a:stretch>
        </p:blipFill>
        <p:spPr bwMode="auto">
          <a:xfrm>
            <a:off x="4132069" y="3786190"/>
            <a:ext cx="2321129" cy="17145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40" name="Picture 2" descr="IMG_2599"/>
          <p:cNvPicPr>
            <a:picLocks noChangeAspect="1" noChangeArrowheads="1"/>
          </p:cNvPicPr>
          <p:nvPr/>
        </p:nvPicPr>
        <p:blipFill>
          <a:blip r:embed="rId7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66912" y="2285992"/>
            <a:ext cx="2340000" cy="3120000"/>
          </a:xfrm>
          <a:prstGeom prst="round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DURABILIDADE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826435"/>
            <a:ext cx="5185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Na reabilitação da Estação do Campo da Peneda utilizaram-se materiais e sistemas construtivos que proporcionam uma manutenção e durabilidade eficaz do edificado. 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Uma das medidas mais evidentes é a utilização de  vidros </a:t>
            </a:r>
            <a:r>
              <a:rPr lang="pt-PT" sz="1200" i="1" dirty="0" smtClean="0">
                <a:solidFill>
                  <a:srgbClr val="7C7C7C"/>
                </a:solidFill>
                <a:latin typeface="Arial Narrow" pitchFamily="34" charset="0"/>
              </a:rPr>
              <a:t>Bioclean Saint Gobain </a:t>
            </a: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que possuem características de auto-limpeza. As madeiras, tanto no interior como no exterior,  foram tratadas de maneira a assegurar a sua correcta protecção e o aumento do seu tempo de vida útil.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C45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3" name="Picture 2" descr="IMG_2599"/>
          <p:cNvPicPr>
            <a:picLocks noChangeAspect="1" noChangeArrowheads="1"/>
          </p:cNvPicPr>
          <p:nvPr/>
        </p:nvPicPr>
        <p:blipFill>
          <a:blip r:embed="rId5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9"/>
          <p:cNvSpPr/>
          <p:nvPr/>
        </p:nvSpPr>
        <p:spPr>
          <a:xfrm>
            <a:off x="166655" y="142852"/>
            <a:ext cx="2143140" cy="6572272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105424" y="834480"/>
            <a:ext cx="1623335" cy="313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Sansation" pitchFamily="2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nsation" pitchFamily="2" charset="0"/>
              <a:ea typeface="+mj-ea"/>
              <a:cs typeface="+mj-cs"/>
            </a:endParaRPr>
          </a:p>
        </p:txBody>
      </p:sp>
      <p:pic>
        <p:nvPicPr>
          <p:cNvPr id="38" name="Picture 2" descr="G:\ESTÁGIO\Folhetos\SIMBOLO LIDERA\Logos Definicao mais alta\logos_lidera\2co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84" y="246354"/>
            <a:ext cx="2061154" cy="825192"/>
          </a:xfrm>
          <a:prstGeom prst="rect">
            <a:avLst/>
          </a:prstGeom>
          <a:noFill/>
        </p:spPr>
      </p:pic>
      <p:pic>
        <p:nvPicPr>
          <p:cNvPr id="2056" name="Picture 8" descr="D:\ESTÁGIO\Folhetos\SIMBOLO LIDERA\logos_&amp;_ppt\selo-A++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76" y="1500174"/>
            <a:ext cx="1928826" cy="2061848"/>
          </a:xfrm>
          <a:prstGeom prst="rect">
            <a:avLst/>
          </a:prstGeom>
          <a:noFill/>
        </p:spPr>
      </p:pic>
      <p:sp>
        <p:nvSpPr>
          <p:cNvPr id="23" name="TextBox 39"/>
          <p:cNvSpPr txBox="1"/>
          <p:nvPr/>
        </p:nvSpPr>
        <p:spPr>
          <a:xfrm>
            <a:off x="427006" y="1643050"/>
            <a:ext cx="1107996" cy="4924460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pt-PT" sz="3200" b="1" dirty="0" smtClean="0">
                <a:solidFill>
                  <a:schemeClr val="bg1"/>
                </a:solidFill>
                <a:latin typeface="Sansation" pitchFamily="2" charset="0"/>
              </a:rPr>
              <a:t>GUIA DE BOAS PRÁTICAS</a:t>
            </a:r>
          </a:p>
          <a:p>
            <a:r>
              <a:rPr lang="pt-PT" sz="2800" b="1" dirty="0" smtClean="0">
                <a:solidFill>
                  <a:schemeClr val="bg1"/>
                </a:solidFill>
                <a:latin typeface="Sansation" pitchFamily="2" charset="0"/>
              </a:rPr>
              <a:t>Quadro - Síntese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876455" y="1700840"/>
          <a:ext cx="5549843" cy="3650152"/>
        </p:xfrm>
        <a:graphic>
          <a:graphicData uri="http://schemas.openxmlformats.org/drawingml/2006/table">
            <a:tbl>
              <a:tblPr/>
              <a:tblGrid>
                <a:gridCol w="305408"/>
                <a:gridCol w="1689381"/>
                <a:gridCol w="3306626"/>
                <a:gridCol w="248428"/>
              </a:tblGrid>
              <a:tr h="186570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Estação Campo da Peneda</a:t>
                      </a:r>
                    </a:p>
                  </a:txBody>
                  <a:tcPr marL="0" marR="0" marT="0" marB="0" vert="vert27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C3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Funções ecológicas do solo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C4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Zonas naturais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C6. 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Integração local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C7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Amenidades locais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C10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Desempenho energético passivo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C17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Consumos de água espaços comuns e exteriores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C20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Gestão das águas locais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C21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Consumo de materiais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C22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Materiais locais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C23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Materiais reciclados e renováveis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C31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Produção de resíduos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C32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Gestão de resíduos perigosos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C33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Reciclagem de resíduos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C34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Fontes de ruído para o exterior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C43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Capacidade de controlo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C44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Adaptabilidade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C45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Durabilidade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C48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Informação ambiental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7C7C7C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7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C50</a:t>
                      </a:r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Inovações de práticas, soluções ou integrações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7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A+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40066" y="3031717"/>
            <a:ext cx="1357808" cy="1012929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73728" y="2148979"/>
            <a:ext cx="2340000" cy="153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l="1801"/>
          <a:stretch>
            <a:fillRect/>
          </a:stretch>
        </p:blipFill>
        <p:spPr bwMode="auto">
          <a:xfrm>
            <a:off x="7024702" y="3891028"/>
            <a:ext cx="2279867" cy="17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noProof="0" dirty="0" smtClean="0">
                <a:solidFill>
                  <a:schemeClr val="bg1"/>
                </a:solidFill>
                <a:latin typeface="Arial Narrow" pitchFamily="34" charset="0"/>
              </a:rPr>
              <a:t>INFORMAÇÃO AMBIENTAL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285992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A casa é um exemplo notável de reabilitação sustentável, nomeadamente na vertente ambiental. Neste sentido, está disponível na internet informação sobre as principais estratégias sustentáveis que foram aplicadas no projecto de reabilitação. 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Foi também elaborado um manual de utilização do edifício, onde está descrito o funcionamento de certos equipamentos e as boas formas de utilização e vivência.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Na internet estão ainda disponíveis os dados recolhidos pela estação meteorológica (instalada na Estação de Campo da Peneda) em tempo real no site:</a:t>
            </a: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</a:t>
            </a:r>
            <a:r>
              <a:rPr lang="pt-PT" sz="1200" u="sng" dirty="0" smtClean="0">
                <a:solidFill>
                  <a:schemeClr val="accent1"/>
                </a:solidFill>
                <a:latin typeface="Arial Narrow" pitchFamily="34" charset="0"/>
              </a:rPr>
              <a:t>www.weatherlink.com/user/ecp/ 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C48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4" name="Picture 2" descr="IMG_2599"/>
          <p:cNvPicPr>
            <a:picLocks noChangeAspect="1" noChangeArrowheads="1"/>
          </p:cNvPicPr>
          <p:nvPr/>
        </p:nvPicPr>
        <p:blipFill>
          <a:blip r:embed="rId6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86956" y="2231024"/>
            <a:ext cx="2340000" cy="31844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899324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noProof="0" dirty="0" smtClean="0">
                <a:solidFill>
                  <a:schemeClr val="bg1"/>
                </a:solidFill>
                <a:latin typeface="Arial Narrow" pitchFamily="34" charset="0"/>
              </a:rPr>
              <a:t>INOVAÇÕES DE PRÁTICAS, SOLUÇÕES OU INTEGRAÇÕES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084382"/>
            <a:ext cx="52566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A Estação do Campo da Peneda incorpora sistemas inovadores ao nível das soluções construtivas e do funcionamento dos equipamentos, que lhe permite ter um bom desempenho nesta vertente: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Foram utilizados cacos de azulejo no revestimento das instalações sanitárias e painéis de gesso com papel reciclado Fermacell noutras divisões da habitação.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Em relação aos envidraçados, optou-se por vidros </a:t>
            </a:r>
            <a:r>
              <a:rPr lang="pt-PT" sz="1200" i="1" dirty="0" smtClean="0">
                <a:solidFill>
                  <a:srgbClr val="7C7C7C"/>
                </a:solidFill>
                <a:latin typeface="Arial Narrow" pitchFamily="34" charset="0"/>
              </a:rPr>
              <a:t>Bioclean Saint Gobain</a:t>
            </a: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, que através do seu sistema de auto-limpeza garantem uma baixa manutenção.    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Na vertente energética verificaram-se algumas inovações, nomeadamente ao nível do sistema de aquecimento central (integrado com um </a:t>
            </a:r>
            <a:r>
              <a:rPr lang="pt-PT" sz="1200" i="1" dirty="0" smtClean="0">
                <a:solidFill>
                  <a:srgbClr val="7C7C7C"/>
                </a:solidFill>
                <a:latin typeface="Arial Narrow" pitchFamily="34" charset="0"/>
              </a:rPr>
              <a:t>backup</a:t>
            </a: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de uma caldeira que funciona com </a:t>
            </a:r>
            <a:r>
              <a:rPr lang="pt-PT" sz="1200" i="1" dirty="0" smtClean="0">
                <a:solidFill>
                  <a:srgbClr val="7C7C7C"/>
                </a:solidFill>
                <a:latin typeface="Arial Narrow" pitchFamily="34" charset="0"/>
              </a:rPr>
              <a:t>pellets</a:t>
            </a: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), e na implementação do sistema </a:t>
            </a:r>
            <a:r>
              <a:rPr lang="pt-PT" sz="1200" i="1" dirty="0" smtClean="0">
                <a:solidFill>
                  <a:srgbClr val="7C7C7C"/>
                </a:solidFill>
                <a:latin typeface="Arial Narrow" pitchFamily="34" charset="0"/>
              </a:rPr>
              <a:t>Alfa Mix </a:t>
            </a: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nas máquinas de lavar roupa e loiça, que faz a mistura da água quente proveniente dos painéis solares.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C50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3" name="Picture 2" descr="IMG_2599"/>
          <p:cNvPicPr>
            <a:picLocks noChangeAspect="1" noChangeArrowheads="1"/>
          </p:cNvPicPr>
          <p:nvPr/>
        </p:nvPicPr>
        <p:blipFill>
          <a:blip r:embed="rId5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9"/>
          <p:cNvSpPr/>
          <p:nvPr/>
        </p:nvSpPr>
        <p:spPr>
          <a:xfrm>
            <a:off x="166655" y="142852"/>
            <a:ext cx="2143140" cy="6572272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105424" y="834480"/>
            <a:ext cx="1623335" cy="313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Sansation" pitchFamily="2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nsation" pitchFamily="2" charset="0"/>
              <a:ea typeface="+mj-ea"/>
              <a:cs typeface="+mj-cs"/>
            </a:endParaRPr>
          </a:p>
        </p:txBody>
      </p:sp>
      <p:pic>
        <p:nvPicPr>
          <p:cNvPr id="38" name="Picture 2" descr="G:\ESTÁGIO\Folhetos\SIMBOLO LIDERA\Logos Definicao mais alta\logos_lidera\2co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84" y="246354"/>
            <a:ext cx="2061154" cy="825192"/>
          </a:xfrm>
          <a:prstGeom prst="rect">
            <a:avLst/>
          </a:prstGeom>
          <a:noFill/>
        </p:spPr>
      </p:pic>
      <p:pic>
        <p:nvPicPr>
          <p:cNvPr id="1026" name="Picture 2" descr="D:\ESTÁGIO\Folhetos\SIMBOLO LIDERA\logos_&amp;_ppt\selo-A+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76" y="1519876"/>
            <a:ext cx="1919618" cy="2052000"/>
          </a:xfrm>
          <a:prstGeom prst="rect">
            <a:avLst/>
          </a:prstGeom>
          <a:noFill/>
        </p:spPr>
      </p:pic>
      <p:sp>
        <p:nvSpPr>
          <p:cNvPr id="13" name="TextBox 39"/>
          <p:cNvSpPr txBox="1"/>
          <p:nvPr/>
        </p:nvSpPr>
        <p:spPr>
          <a:xfrm>
            <a:off x="427006" y="1643050"/>
            <a:ext cx="1107996" cy="4924460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pt-PT" sz="3200" b="1" dirty="0" smtClean="0">
                <a:solidFill>
                  <a:schemeClr val="bg1"/>
                </a:solidFill>
                <a:latin typeface="Sansation" pitchFamily="2" charset="0"/>
              </a:rPr>
              <a:t>GUIA DE BOAS PRÁTICAS</a:t>
            </a:r>
          </a:p>
          <a:p>
            <a:r>
              <a:rPr lang="pt-PT" sz="2800" b="1" dirty="0" smtClean="0">
                <a:solidFill>
                  <a:schemeClr val="bg1"/>
                </a:solidFill>
                <a:latin typeface="Sansation" pitchFamily="2" charset="0"/>
              </a:rPr>
              <a:t>Quadro - Síntese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986560" y="2061228"/>
          <a:ext cx="5609910" cy="1134646"/>
        </p:xfrm>
        <a:graphic>
          <a:graphicData uri="http://schemas.openxmlformats.org/drawingml/2006/table">
            <a:tbl>
              <a:tblPr/>
              <a:tblGrid>
                <a:gridCol w="145712"/>
                <a:gridCol w="1238551"/>
                <a:gridCol w="3868907"/>
                <a:gridCol w="356740"/>
              </a:tblGrid>
              <a:tr h="3488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Casa Peneda</a:t>
                      </a:r>
                    </a:p>
                  </a:txBody>
                  <a:tcPr marL="0" marR="0" marT="0" marB="0" vert="vert27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C1</a:t>
                      </a:r>
                      <a:r>
                        <a:rPr lang="pt-PT" sz="8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Selecção do local – análise de macro-planeamento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A++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C2</a:t>
                      </a:r>
                      <a:r>
                        <a:rPr lang="pt-PT" sz="8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Área ocupada pelo edificado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7C7C7C"/>
                          </a:solidFill>
                          <a:latin typeface="Arial"/>
                        </a:rPr>
                        <a:t>A++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 smtClean="0">
                          <a:solidFill>
                            <a:srgbClr val="7C7C7C"/>
                          </a:solidFill>
                          <a:latin typeface="Arial"/>
                        </a:rPr>
                        <a:t>  C30</a:t>
                      </a:r>
                      <a:r>
                        <a:rPr lang="pt-PT" sz="8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. Substâncias com potencial de afectação da Camada de Ozono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 dirty="0">
                          <a:solidFill>
                            <a:srgbClr val="7C7C7C"/>
                          </a:solidFill>
                          <a:latin typeface="Arial"/>
                        </a:rPr>
                        <a:t>A++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06860" y="2299632"/>
            <a:ext cx="900000" cy="67553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ened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6918" y="3884924"/>
            <a:ext cx="2338187" cy="1756800"/>
          </a:xfrm>
          <a:prstGeom prst="roundRect">
            <a:avLst/>
          </a:prstGeom>
        </p:spPr>
      </p:pic>
      <p:pic>
        <p:nvPicPr>
          <p:cNvPr id="33" name="Picture 32" descr="Pened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9371" y="2042336"/>
            <a:ext cx="2338187" cy="1756800"/>
          </a:xfrm>
          <a:prstGeom prst="roundRect">
            <a:avLst/>
          </a:prstGeom>
        </p:spPr>
      </p:pic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757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SELECÇÃO DO LOCAL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419335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ítulo 1"/>
          <p:cNvSpPr txBox="1">
            <a:spLocks/>
          </p:cNvSpPr>
          <p:nvPr/>
        </p:nvSpPr>
        <p:spPr>
          <a:xfrm>
            <a:off x="4071060" y="515405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25180" y="3214686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Em relação à inserção da casa, não se </a:t>
            </a:r>
            <a:r>
              <a:rPr lang="pt-BR" sz="1200" dirty="0" err="1" smtClean="0">
                <a:solidFill>
                  <a:srgbClr val="7C7C7C"/>
                </a:solidFill>
                <a:latin typeface="Arial Narrow" pitchFamily="34" charset="0"/>
              </a:rPr>
              <a:t>efectuou</a:t>
            </a: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 uma selecção prévia do local, uma vez que o projecto consiste numa reabilitação do edificado existente. Embora a casa se insira numa zona protegida, a sua integração no local preserva e respeita o ambiente natural tão característico do lugar.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042258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C1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sp>
        <p:nvSpPr>
          <p:cNvPr id="38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9" name="Picture 2" descr="IMG_2599"/>
          <p:cNvPicPr>
            <a:picLocks noChangeAspect="1" noChangeArrowheads="1"/>
          </p:cNvPicPr>
          <p:nvPr/>
        </p:nvPicPr>
        <p:blipFill>
          <a:blip r:embed="rId6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asa_no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066" y="2030734"/>
            <a:ext cx="2343806" cy="1757854"/>
          </a:xfrm>
          <a:prstGeom prst="roundRect">
            <a:avLst/>
          </a:prstGeom>
        </p:spPr>
      </p:pic>
      <p:pic>
        <p:nvPicPr>
          <p:cNvPr id="42" name="Picture 41" descr="IMG_2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834" y="3884924"/>
            <a:ext cx="2339756" cy="1756800"/>
          </a:xfrm>
          <a:prstGeom prst="roundRect">
            <a:avLst/>
          </a:prstGeom>
        </p:spPr>
      </p:pic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757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ÁREA OCUPADA PELO EDIFICADO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419335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ítulo 1"/>
          <p:cNvSpPr txBox="1">
            <a:spLocks/>
          </p:cNvSpPr>
          <p:nvPr/>
        </p:nvSpPr>
        <p:spPr>
          <a:xfrm>
            <a:off x="4071060" y="515405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25180" y="3376574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Como se tratada da reabilitação de um edifício, a área ocupada pela Estação de Campo da Peneda respeita na integra a área ocupada pelo edifício pré-existente, embora esta tenha sido alvo de uma ampliação.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042258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C2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sp>
        <p:nvSpPr>
          <p:cNvPr id="33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9" name="Picture 2" descr="IMG_2599"/>
          <p:cNvPicPr>
            <a:picLocks noChangeAspect="1" noChangeArrowheads="1"/>
          </p:cNvPicPr>
          <p:nvPr/>
        </p:nvPicPr>
        <p:blipFill>
          <a:blip r:embed="rId6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Peneda5_A.jpg"/>
          <p:cNvPicPr>
            <a:picLocks noChangeAspect="1"/>
          </p:cNvPicPr>
          <p:nvPr/>
        </p:nvPicPr>
        <p:blipFill>
          <a:blip r:embed="rId2"/>
          <a:srcRect r="2154" b="30018"/>
          <a:stretch>
            <a:fillRect/>
          </a:stretch>
        </p:blipFill>
        <p:spPr>
          <a:xfrm>
            <a:off x="6962032" y="3915418"/>
            <a:ext cx="2359136" cy="1707260"/>
          </a:xfrm>
          <a:prstGeom prst="roundRect">
            <a:avLst/>
          </a:prstGeom>
        </p:spPr>
      </p:pic>
      <p:pic>
        <p:nvPicPr>
          <p:cNvPr id="41" name="Picture 40" descr="Peneda4.jpg"/>
          <p:cNvPicPr>
            <a:picLocks noChangeAspect="1"/>
          </p:cNvPicPr>
          <p:nvPr/>
        </p:nvPicPr>
        <p:blipFill>
          <a:blip r:embed="rId3"/>
          <a:srcRect r="824"/>
          <a:stretch>
            <a:fillRect/>
          </a:stretch>
        </p:blipFill>
        <p:spPr>
          <a:xfrm>
            <a:off x="6967577" y="2062153"/>
            <a:ext cx="2321635" cy="1756800"/>
          </a:xfrm>
          <a:prstGeom prst="round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625180" y="2692312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A Estação do Campo da Peneda está inserida numa zona natural praticamente selvagem e rica em vegetação. Na sua envolvente não se verificam quaisquer actividades que possam contribuir para o aumento de substâncias com potencial de afectação da Camada de Ozono. </a:t>
            </a:r>
          </a:p>
          <a:p>
            <a:pPr algn="just">
              <a:lnSpc>
                <a:spcPct val="150000"/>
              </a:lnSpc>
            </a:pPr>
            <a:endParaRPr lang="pt-BR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O local não apresenta zonas com elevada construção maciça, não existem zonas industriais nas proximidades, e relativamente à rede viária, esta é muito reduzida, definindo-se num factor negativo pouco relevante para esta zona. </a:t>
            </a:r>
          </a:p>
        </p:txBody>
      </p:sp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221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4970894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SUBSTÂNCIAS COM POTENCIAL DE AFECTAÇÃO DA CAMADA DO OZONO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419335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ítulo 1"/>
          <p:cNvSpPr txBox="1">
            <a:spLocks/>
          </p:cNvSpPr>
          <p:nvPr/>
        </p:nvSpPr>
        <p:spPr>
          <a:xfrm>
            <a:off x="4071060" y="515405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46722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C30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sp>
        <p:nvSpPr>
          <p:cNvPr id="33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9" name="Picture 2" descr="IMG_2599"/>
          <p:cNvPicPr>
            <a:picLocks noChangeAspect="1" noChangeArrowheads="1"/>
          </p:cNvPicPr>
          <p:nvPr/>
        </p:nvPicPr>
        <p:blipFill>
          <a:blip r:embed="rId6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757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68787" y="2270155"/>
            <a:ext cx="2341931" cy="31318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FUNÇÕES ECOLÓGICAS DO SOLO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378887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Na área envolvente do edifício foram efectuadas poucas alterações relativamente à situação existente, tendo-se nomeadamente registado algumas melhorias  pontuais.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A taxa de infiltração mantém-se, não havendo espaços exteriores impermeabilizados. Na área mais próxima da casa, foi utilizada casca de pinheiro no pavimento, evitando por sua vez que haja exposição do solo nu. 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O substrato natural para vegetação é mantido, promoveu-se  a fixação de vegetação (espécies locais) nomeadamente através da implementação de socalque no terreno, que contribui também para evitar a escorrência superficial das águas.</a:t>
            </a:r>
            <a:endParaRPr lang="pt-PT" sz="1050" dirty="0" smtClean="0">
              <a:solidFill>
                <a:srgbClr val="7C7C7C"/>
              </a:solidFill>
              <a:latin typeface="Arial Narrow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042258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C3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pic>
        <p:nvPicPr>
          <p:cNvPr id="25" name="Picture 2" descr="IMG_2599"/>
          <p:cNvPicPr>
            <a:picLocks noChangeAspect="1" noChangeArrowheads="1"/>
          </p:cNvPicPr>
          <p:nvPr/>
        </p:nvPicPr>
        <p:blipFill>
          <a:blip r:embed="rId5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3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057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73728" y="2044406"/>
            <a:ext cx="2340000" cy="174609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973728" y="3909760"/>
            <a:ext cx="2340000" cy="17175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ZONAS NATURAIS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410418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A relação entre a área construída e as áreas verdes naturais mantém-se . O terreno tem uma área total de 1000m</a:t>
            </a:r>
            <a:r>
              <a:rPr lang="pt-PT" sz="1200" baseline="30000" dirty="0" smtClean="0">
                <a:solidFill>
                  <a:srgbClr val="7C7C7C"/>
                </a:solidFill>
                <a:latin typeface="Arial Narrow" pitchFamily="34" charset="0"/>
              </a:rPr>
              <a:t>2</a:t>
            </a: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, sendo que a área de implantação do edifício é de 100m</a:t>
            </a:r>
            <a:r>
              <a:rPr lang="pt-PT" sz="1200" baseline="30000" dirty="0" smtClean="0">
                <a:solidFill>
                  <a:srgbClr val="7C7C7C"/>
                </a:solidFill>
                <a:latin typeface="Arial Narrow" pitchFamily="34" charset="0"/>
              </a:rPr>
              <a:t>2</a:t>
            </a: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e o restante são zonas naturais.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As zonas exteriores que foram afectadas durante a construção do edifício (nomeadamente com o estaleiro de obras) foram posteriormente restauradas.</a:t>
            </a: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No aterro criado  junto ao alçado nascente do edifício foram efectuados socalcos com troncos, tendo sido colocada terra vegetal por cima do saibro proveniente das escavações no edifício, de maneira a ajudar na fixação de vegetação arbustiva nativa. As restantes áreas naturais foram preservadas e protegidas.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037558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C4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4" name="Picture 2" descr="IMG_2599"/>
          <p:cNvPicPr>
            <a:picLocks noChangeAspect="1" noChangeArrowheads="1"/>
          </p:cNvPicPr>
          <p:nvPr/>
        </p:nvPicPr>
        <p:blipFill>
          <a:blip r:embed="rId6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40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83758" y="2271689"/>
            <a:ext cx="2340000" cy="31712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INTEGRAÇÃO LOCAL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285992"/>
            <a:ext cx="4953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As soluções arquitectónicas utilizadas permitem uma inserção visual no ambiente circundante, tendo-se nomeadamente preservado as características iniciais do edifício, bem como a sua relação com os edifícios envolventes.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A utilização dos materiais típicos, sendo que alguns desses materiais foram reaproveitados  do próprio edifício (telhas, pedras de granito e barrotes de madeira de carvalho) foi também um dos factores decisivos para a sua integração.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As volumetrias do edifício mantiveram-se, tendo havido apenas um pequeno aumento na cércea (90cm) de maneira a responder às necessidades de espaço no interior do mesmo.</a:t>
            </a:r>
            <a:endParaRPr lang="pt-PT" sz="1050" dirty="0" smtClean="0">
              <a:solidFill>
                <a:srgbClr val="7C7C7C"/>
              </a:solidFill>
              <a:latin typeface="Arial Narrow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02391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C6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3" name="Picture 2" descr="IMG_2599"/>
          <p:cNvPicPr>
            <a:picLocks noChangeAspect="1" noChangeArrowheads="1"/>
          </p:cNvPicPr>
          <p:nvPr/>
        </p:nvPicPr>
        <p:blipFill>
          <a:blip r:embed="rId5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0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 b="9311"/>
          <a:stretch>
            <a:fillRect/>
          </a:stretch>
        </p:blipFill>
        <p:spPr bwMode="auto">
          <a:xfrm>
            <a:off x="6976798" y="2082128"/>
            <a:ext cx="2317186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973728" y="3966832"/>
            <a:ext cx="2340000" cy="16306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AMENIDADES LOCAIS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238858"/>
            <a:ext cx="4953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Tratando-se de uma área natural protegida, onde também existe património arqueológico e arquitectónico classificado, as amenidades locais verificam-se essencialmente ao nível natural e patrimonial, havendo nomeadamente algumas humanas, em Castro Laboreiro. </a:t>
            </a: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Das amenidades existentes são de destacar as seguintes (além das humanas):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Naturais: Rio Laboreiro (500m), cascatas (3Km), piscinas naturais (600m), nascente geotermal (20Km), pântanos (900m), riachos (500m), fauna local ameaçada, carvalho centenário da Peneda (10m).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Arqueológicas-mamoas ou antas (8Km), gravuras rupestres (10Km) , Castelo de Castro Laboreiro, o pelourinho e a igreja matriz de castro (4Km) , 2 pontes românicas (900m), e a Ponte Nova da Cava da Velha.</a:t>
            </a:r>
            <a:endParaRPr lang="pt-PT" sz="1050" dirty="0" smtClean="0">
              <a:solidFill>
                <a:srgbClr val="7C7C7C"/>
              </a:solidFill>
              <a:latin typeface="Arial Narrow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02861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C7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4" name="Picture 2" descr="IMG_2599"/>
          <p:cNvPicPr>
            <a:picLocks noChangeAspect="1" noChangeArrowheads="1"/>
          </p:cNvPicPr>
          <p:nvPr/>
        </p:nvPicPr>
        <p:blipFill>
          <a:blip r:embed="rId6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65327" y="2321703"/>
            <a:ext cx="2340000" cy="312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DESEMPENHO ENERGÉTICO PASSIVO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056642"/>
            <a:ext cx="4953000" cy="365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O correcto desenho e localização dos vários espaços interiores foi uma das medidas de design passivo mais relevantes: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A cobertura e as paredes exteriores foram reforçadas com um bom isolamento, tendo-se optado pela utilização de aglomerado negro de cortiça (10cm na cobertura e 5cm nas paredes). No entanto a massa térmica nas paredes de pedra (isoladas interiormente) não foi desperdiçada, sendo  transferida para laje de pavimento em betão (acabada com cimento branco polido, com piso radiante);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O aumento das áreas de fenestração contribui para a correcta iluminação dos espaços interiores. No entanto, para evitar um decréscimo no desempenho térmico foram escolhidas caixilharias de madeira com corte térmico (alguns casos duplo) e vidros duplos com baixo coeficiente de transmissão;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</a:t>
            </a:r>
            <a:r>
              <a:rPr lang="pt-BR" sz="1200" dirty="0" smtClean="0">
                <a:solidFill>
                  <a:srgbClr val="7C7C7C"/>
                </a:solidFill>
                <a:latin typeface="Arial Narrow" pitchFamily="34" charset="0"/>
              </a:rPr>
              <a:t>Foram implementadas portadas interiores e exteriores, e as pontes térmicas foram minimizadas (com forro de madeira nos pontos mais sensíveis).</a:t>
            </a:r>
            <a:endParaRPr lang="pt-BR" sz="1050" dirty="0" smtClean="0">
              <a:solidFill>
                <a:srgbClr val="7C7C7C"/>
              </a:solidFill>
              <a:latin typeface="Arial Narrow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C10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3" name="Picture 2" descr="IMG_2599"/>
          <p:cNvPicPr>
            <a:picLocks noChangeAspect="1" noChangeArrowheads="1"/>
          </p:cNvPicPr>
          <p:nvPr/>
        </p:nvPicPr>
        <p:blipFill>
          <a:blip r:embed="rId5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 r="51808"/>
          <a:stretch>
            <a:fillRect/>
          </a:stretch>
        </p:blipFill>
        <p:spPr bwMode="auto">
          <a:xfrm>
            <a:off x="5524504" y="2047865"/>
            <a:ext cx="3807013" cy="1756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5185208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dirty="0" smtClean="0">
                <a:solidFill>
                  <a:schemeClr val="bg1"/>
                </a:solidFill>
                <a:latin typeface="Arial Narrow" pitchFamily="34" charset="0"/>
              </a:rPr>
              <a:t>CONSUMO DE ÁGUA NOS ESPAÇOS COMUNS E EXTERIORES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281190"/>
            <a:ext cx="38278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As espécies vegetais localizadas nos espaços exteriores são nativas, não exigindo grandes quantidades de água para a sua manutenção, sendo que o valor de consumo de água em áreas exteriores ronda os 16l/hab.dia. Não existem sistemas de rega nem outros sistemas susceptíveis de consumir água (piscinas…).</a:t>
            </a:r>
          </a:p>
          <a:p>
            <a:pPr lvl="0"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São utilizados vidros SGG Bioclean (de auto-limpeza) nas janelas de difícil acesso, que assim não necessitam de água para a sua manutenção.  </a:t>
            </a: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Nos espaços interiores comuns são utilizados mecanismos de redução de consumo.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C17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3" name="Picture 2" descr="IMG_2599"/>
          <p:cNvPicPr>
            <a:picLocks noChangeAspect="1" noChangeArrowheads="1"/>
          </p:cNvPicPr>
          <p:nvPr/>
        </p:nvPicPr>
        <p:blipFill>
          <a:blip r:embed="rId5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/>
          <a:srcRect l="51971"/>
          <a:stretch>
            <a:fillRect/>
          </a:stretch>
        </p:blipFill>
        <p:spPr bwMode="auto">
          <a:xfrm>
            <a:off x="5524504" y="3876678"/>
            <a:ext cx="3794026" cy="1756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F:\ESTÁGIO\Folhetos\SETA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69" y="1160154"/>
            <a:ext cx="390000" cy="41543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6655" y="114571"/>
            <a:ext cx="1365000" cy="666000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ounded Rectangle 17"/>
          <p:cNvSpPr/>
          <p:nvPr/>
        </p:nvSpPr>
        <p:spPr>
          <a:xfrm>
            <a:off x="271430" y="204762"/>
            <a:ext cx="9396478" cy="1332000"/>
          </a:xfrm>
          <a:prstGeom prst="roundRect">
            <a:avLst/>
          </a:prstGeom>
          <a:solidFill>
            <a:srgbClr val="7C7C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 rot="16200000">
            <a:off x="8830422" y="676357"/>
            <a:ext cx="131778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b="1" noProof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CASA NA PENEDA</a:t>
            </a:r>
            <a:endParaRPr kumimoji="0" lang="pt-PT" sz="10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65139" y="2273451"/>
            <a:ext cx="2340000" cy="312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-215276" y="6318220"/>
            <a:ext cx="213390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www.lidera.info</a:t>
            </a:r>
            <a:endParaRPr kumimoji="0" lang="pt-P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9991" y="5716029"/>
            <a:ext cx="904072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ounded Rectangle 23"/>
          <p:cNvSpPr/>
          <p:nvPr/>
        </p:nvSpPr>
        <p:spPr>
          <a:xfrm>
            <a:off x="277631" y="1611173"/>
            <a:ext cx="9033087" cy="360000"/>
          </a:xfrm>
          <a:prstGeom prst="roundRect">
            <a:avLst/>
          </a:prstGeom>
          <a:solidFill>
            <a:srgbClr val="C6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25180" y="1609211"/>
            <a:ext cx="20121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DESCRIÇÃO DA SOLUÇÃO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25180" y="5712015"/>
            <a:ext cx="264320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Ambiental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21700" y="5712015"/>
            <a:ext cx="464347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Económico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85332" y="5712015"/>
            <a:ext cx="185738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Social</a:t>
            </a:r>
            <a:endParaRPr lang="pt-PT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154817" y="1599321"/>
            <a:ext cx="2143139" cy="366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ABORDAGEM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154816" y="5710618"/>
            <a:ext cx="214314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IMPACTE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41479" y="381469"/>
            <a:ext cx="2214578" cy="785818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GUIA DE BOAS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  <a:latin typeface="Arial Narrow" pitchFamily="34" charset="0"/>
              </a:rPr>
              <a:t> PRÁTICAS</a:t>
            </a:r>
            <a:endParaRPr lang="pt-PT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625180" y="1223849"/>
            <a:ext cx="371477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200" b="1" noProof="0" dirty="0" smtClean="0">
                <a:solidFill>
                  <a:schemeClr val="bg1"/>
                </a:solidFill>
                <a:latin typeface="Arial Narrow" pitchFamily="34" charset="0"/>
              </a:rPr>
              <a:t>GESTÃO DAS ÁGUAS LOCAIS</a:t>
            </a:r>
            <a:endParaRPr kumimoji="0" lang="pt-P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5180" y="2428868"/>
            <a:ext cx="52566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A água para consumo é proveniente de uma nascente comunitária, sendo monitorizada regularmente. 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No exterior existem dois tanques de recolha das águas pluviais, correspondendo a um armazenamento de 7m</a:t>
            </a:r>
            <a:r>
              <a:rPr lang="pt-PT" sz="1200" baseline="30000" dirty="0" smtClean="0">
                <a:solidFill>
                  <a:srgbClr val="7C7C7C"/>
                </a:solidFill>
                <a:latin typeface="Arial Narrow" pitchFamily="34" charset="0"/>
              </a:rPr>
              <a:t>3</a:t>
            </a: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 de água que provém directamente das calhas de escoamento. A água armazenada destina-se a ser utilizada na rega esporádica de algumas espécies do espaço exterior e à prevenção/combate a incêndios.</a:t>
            </a:r>
          </a:p>
          <a:p>
            <a:pPr algn="just">
              <a:lnSpc>
                <a:spcPct val="150000"/>
              </a:lnSpc>
            </a:pPr>
            <a:endParaRPr lang="pt-PT" sz="1200" dirty="0" smtClean="0">
              <a:solidFill>
                <a:srgbClr val="7C7C7C"/>
              </a:solidFill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200" dirty="0" smtClean="0">
                <a:solidFill>
                  <a:srgbClr val="7C7C7C"/>
                </a:solidFill>
                <a:latin typeface="Arial Narrow" pitchFamily="34" charset="0"/>
              </a:rPr>
              <a:t>Contudo, os espaços exteriores não requerem grande manutenção, e os níveis de infiltração foram aumentados através da plantação de espécies locais em socalcos.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60370" y="1227827"/>
            <a:ext cx="857256" cy="3571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600" b="1" dirty="0" smtClean="0">
                <a:solidFill>
                  <a:schemeClr val="bg1"/>
                </a:solidFill>
                <a:latin typeface="Arial Narrow" pitchFamily="34" charset="0"/>
              </a:rPr>
              <a:t>C20</a:t>
            </a: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7" name="Picture 2" descr="D:\ESTÁGIO\Folhetos\SIMBOLO LIDERA\Logos Definicao mais alta\logos_lidera\2cor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9034" y="3402996"/>
            <a:ext cx="2268000" cy="907995"/>
          </a:xfrm>
          <a:prstGeom prst="rect">
            <a:avLst/>
          </a:prstGeom>
          <a:noFill/>
        </p:spPr>
      </p:pic>
      <p:graphicFrame>
        <p:nvGraphicFramePr>
          <p:cNvPr id="38" name="Table 26"/>
          <p:cNvGraphicFramePr>
            <a:graphicFrameLocks noGrp="1"/>
          </p:cNvGraphicFramePr>
          <p:nvPr/>
        </p:nvGraphicFramePr>
        <p:xfrm>
          <a:off x="1417132" y="428604"/>
          <a:ext cx="4536000" cy="720316"/>
        </p:xfrm>
        <a:graphic>
          <a:graphicData uri="http://schemas.openxmlformats.org/drawingml/2006/table">
            <a:tbl>
              <a:tblPr/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7C7C7C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ctr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9" marR="8629" marT="8629" marB="0" anchor="b">
                    <a:lnL w="19050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D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C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>
                          <a:solidFill>
                            <a:srgbClr val="7C7C7C"/>
                          </a:solidFill>
                          <a:latin typeface="Arial Narrow"/>
                        </a:rPr>
                        <a:t>B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7C7C7C"/>
                          </a:solidFill>
                          <a:latin typeface="Arial Narrow"/>
                        </a:rPr>
                        <a:t>A++</a:t>
                      </a:r>
                    </a:p>
                  </a:txBody>
                  <a:tcPr marL="8629" marR="8629" marT="86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ítulo 1"/>
          <p:cNvSpPr txBox="1">
            <a:spLocks/>
          </p:cNvSpPr>
          <p:nvPr/>
        </p:nvSpPr>
        <p:spPr>
          <a:xfrm>
            <a:off x="3484187" y="530237"/>
            <a:ext cx="164307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105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NÍVEL DE DESEMPENHO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6953264" y="1608922"/>
            <a:ext cx="2321735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dirty="0" smtClean="0">
                <a:solidFill>
                  <a:srgbClr val="7C7C7C"/>
                </a:solidFill>
                <a:latin typeface="Arial Narrow" pitchFamily="34" charset="0"/>
                <a:ea typeface="+mj-ea"/>
                <a:cs typeface="+mj-cs"/>
              </a:rPr>
              <a:t>PORMENORES CONSTRUTIVOS</a:t>
            </a:r>
            <a:endParaRPr kumimoji="0" lang="pt-PT" sz="1100" b="1" i="0" u="none" strike="noStrike" kern="1200" cap="none" spc="0" normalizeH="0" baseline="0" noProof="0" dirty="0" smtClean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3" name="Picture 2" descr="IMG_2599"/>
          <p:cNvPicPr>
            <a:picLocks noChangeAspect="1" noChangeArrowheads="1"/>
          </p:cNvPicPr>
          <p:nvPr/>
        </p:nvPicPr>
        <p:blipFill>
          <a:blip r:embed="rId5"/>
          <a:srcRect l="10730" t="29039" r="17997" b="40171"/>
          <a:stretch>
            <a:fillRect/>
          </a:stretch>
        </p:blipFill>
        <p:spPr bwMode="auto">
          <a:xfrm>
            <a:off x="6953264" y="201590"/>
            <a:ext cx="2313474" cy="133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3150</Words>
  <Application>Microsoft Office PowerPoint</Application>
  <PresentationFormat>A4 Paper (210x297 mm)</PresentationFormat>
  <Paragraphs>1126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Sansation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LTI CIVMAT</dc:creator>
  <cp:lastModifiedBy>Maria Ines Cabral</cp:lastModifiedBy>
  <cp:revision>210</cp:revision>
  <dcterms:created xsi:type="dcterms:W3CDTF">2009-03-02T16:58:10Z</dcterms:created>
  <dcterms:modified xsi:type="dcterms:W3CDTF">2019-08-20T17:48:29Z</dcterms:modified>
</cp:coreProperties>
</file>